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56" r:id="rId2"/>
    <p:sldId id="284" r:id="rId3"/>
    <p:sldId id="271" r:id="rId4"/>
    <p:sldId id="289" r:id="rId5"/>
    <p:sldId id="275" r:id="rId6"/>
    <p:sldId id="277" r:id="rId7"/>
    <p:sldId id="287" r:id="rId8"/>
    <p:sldId id="286" r:id="rId9"/>
    <p:sldId id="283" r:id="rId10"/>
    <p:sldId id="288" r:id="rId11"/>
    <p:sldId id="290"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849" autoAdjust="0"/>
  </p:normalViewPr>
  <p:slideViewPr>
    <p:cSldViewPr>
      <p:cViewPr>
        <p:scale>
          <a:sx n="71" d="100"/>
          <a:sy n="71" d="100"/>
        </p:scale>
        <p:origin x="-1320" y="-72"/>
      </p:cViewPr>
      <p:guideLst>
        <p:guide orient="horz" pos="2160"/>
        <p:guide pos="2880"/>
      </p:guideLst>
    </p:cSldViewPr>
  </p:slideViewPr>
  <p:outlineViewPr>
    <p:cViewPr>
      <p:scale>
        <a:sx n="33" d="100"/>
        <a:sy n="33" d="100"/>
      </p:scale>
      <p:origin x="0" y="9030"/>
    </p:cViewPr>
  </p:outlineViewPr>
  <p:notesTextViewPr>
    <p:cViewPr>
      <p:scale>
        <a:sx n="100" d="100"/>
        <a:sy n="100" d="100"/>
      </p:scale>
      <p:origin x="0" y="0"/>
    </p:cViewPr>
  </p:notesTextViewPr>
  <p:sorterViewPr>
    <p:cViewPr>
      <p:scale>
        <a:sx n="100" d="100"/>
        <a:sy n="100" d="100"/>
      </p:scale>
      <p:origin x="0" y="40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3F783A0-E131-45A7-8550-9BA1E0B03F93}" type="datetimeFigureOut">
              <a:rPr lang="en-US" smtClean="0"/>
              <a:pPr/>
              <a:t>9/6/2013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854AF85-E7D7-44F6-904E-AD36F903C180}" type="slidenum">
              <a:rPr lang="en-US" smtClean="0"/>
              <a:pPr/>
              <a:t>‹#›</a:t>
            </a:fld>
            <a:endParaRPr lang="en-US" dirty="0"/>
          </a:p>
        </p:txBody>
      </p:sp>
    </p:spTree>
    <p:extLst>
      <p:ext uri="{BB962C8B-B14F-4D97-AF65-F5344CB8AC3E}">
        <p14:creationId xmlns:p14="http://schemas.microsoft.com/office/powerpoint/2010/main" val="1152084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54AF85-E7D7-44F6-904E-AD36F903C18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AF85-E7D7-44F6-904E-AD36F903C180}" type="slidenum">
              <a:rPr lang="en-US" smtClean="0"/>
              <a:pPr/>
              <a:t>2</a:t>
            </a:fld>
            <a:endParaRPr lang="en-US" dirty="0"/>
          </a:p>
        </p:txBody>
      </p:sp>
    </p:spTree>
    <p:extLst>
      <p:ext uri="{BB962C8B-B14F-4D97-AF65-F5344CB8AC3E}">
        <p14:creationId xmlns:p14="http://schemas.microsoft.com/office/powerpoint/2010/main" val="332697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AF85-E7D7-44F6-904E-AD36F903C180}" type="slidenum">
              <a:rPr lang="en-US" smtClean="0"/>
              <a:pPr/>
              <a:t>3</a:t>
            </a:fld>
            <a:endParaRPr lang="en-US" dirty="0"/>
          </a:p>
        </p:txBody>
      </p:sp>
    </p:spTree>
    <p:extLst>
      <p:ext uri="{BB962C8B-B14F-4D97-AF65-F5344CB8AC3E}">
        <p14:creationId xmlns:p14="http://schemas.microsoft.com/office/powerpoint/2010/main" val="730894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AF85-E7D7-44F6-904E-AD36F903C180}" type="slidenum">
              <a:rPr lang="en-US" smtClean="0"/>
              <a:pPr/>
              <a:t>4</a:t>
            </a:fld>
            <a:endParaRPr lang="en-US" dirty="0"/>
          </a:p>
        </p:txBody>
      </p:sp>
    </p:spTree>
    <p:extLst>
      <p:ext uri="{BB962C8B-B14F-4D97-AF65-F5344CB8AC3E}">
        <p14:creationId xmlns:p14="http://schemas.microsoft.com/office/powerpoint/2010/main" val="3403532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AF85-E7D7-44F6-904E-AD36F903C180}" type="slidenum">
              <a:rPr lang="en-US" smtClean="0"/>
              <a:pPr/>
              <a:t>5</a:t>
            </a:fld>
            <a:endParaRPr lang="en-US" dirty="0"/>
          </a:p>
        </p:txBody>
      </p:sp>
    </p:spTree>
    <p:extLst>
      <p:ext uri="{BB962C8B-B14F-4D97-AF65-F5344CB8AC3E}">
        <p14:creationId xmlns:p14="http://schemas.microsoft.com/office/powerpoint/2010/main" val="834150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AF85-E7D7-44F6-904E-AD36F903C180}" type="slidenum">
              <a:rPr lang="en-US" smtClean="0"/>
              <a:pPr/>
              <a:t>6</a:t>
            </a:fld>
            <a:endParaRPr lang="en-US" dirty="0"/>
          </a:p>
        </p:txBody>
      </p:sp>
    </p:spTree>
    <p:extLst>
      <p:ext uri="{BB962C8B-B14F-4D97-AF65-F5344CB8AC3E}">
        <p14:creationId xmlns:p14="http://schemas.microsoft.com/office/powerpoint/2010/main" val="93639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AF85-E7D7-44F6-904E-AD36F903C180}" type="slidenum">
              <a:rPr lang="en-US" smtClean="0"/>
              <a:pPr/>
              <a:t>7</a:t>
            </a:fld>
            <a:endParaRPr lang="en-US" dirty="0"/>
          </a:p>
        </p:txBody>
      </p:sp>
    </p:spTree>
    <p:extLst>
      <p:ext uri="{BB962C8B-B14F-4D97-AF65-F5344CB8AC3E}">
        <p14:creationId xmlns:p14="http://schemas.microsoft.com/office/powerpoint/2010/main" val="159327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AF85-E7D7-44F6-904E-AD36F903C180}" type="slidenum">
              <a:rPr lang="en-US" smtClean="0"/>
              <a:pPr/>
              <a:t>8</a:t>
            </a:fld>
            <a:endParaRPr lang="en-US" dirty="0"/>
          </a:p>
        </p:txBody>
      </p:sp>
    </p:spTree>
    <p:extLst>
      <p:ext uri="{BB962C8B-B14F-4D97-AF65-F5344CB8AC3E}">
        <p14:creationId xmlns:p14="http://schemas.microsoft.com/office/powerpoint/2010/main" val="1158985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AF85-E7D7-44F6-904E-AD36F903C180}" type="slidenum">
              <a:rPr lang="en-US" smtClean="0"/>
              <a:pPr/>
              <a:t>9</a:t>
            </a:fld>
            <a:endParaRPr lang="en-US" dirty="0"/>
          </a:p>
        </p:txBody>
      </p:sp>
    </p:spTree>
    <p:extLst>
      <p:ext uri="{BB962C8B-B14F-4D97-AF65-F5344CB8AC3E}">
        <p14:creationId xmlns:p14="http://schemas.microsoft.com/office/powerpoint/2010/main" val="4101435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fld id="{CD710F25-C2A0-4D94-B21D-DD867FC401BD}" type="datetime1">
              <a:rPr lang="en-US" smtClean="0"/>
              <a:pPr>
                <a:defRPr/>
              </a:pPr>
              <a:t>9/6/2013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70220112-AE9C-40CE-80EC-2962735D285C}"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1110CA5-B755-4011-8232-04C71579BA19}" type="datetime1">
              <a:rPr lang="en-US" smtClean="0"/>
              <a:pPr>
                <a:defRPr/>
              </a:pPr>
              <a:t>9/6/2013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F4241FA-4C27-42DD-947D-7C0CF6902AF3}"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3E9ECA3-159B-4D34-A7B8-17D7D2EFD853}" type="datetime1">
              <a:rPr lang="en-US" smtClean="0"/>
              <a:pPr>
                <a:defRPr/>
              </a:pPr>
              <a:t>9/6/2013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3E469BC-0DE9-40EC-B005-547E7BCF9A7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1D0248B-CE80-4690-971E-D47DD1EF88D3}" type="datetime1">
              <a:rPr lang="en-US" smtClean="0"/>
              <a:pPr>
                <a:defRPr/>
              </a:pPr>
              <a:t>9/6/2013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7D36031-16B3-476F-B004-AE0AB7C034D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CD8E1A2-02EB-4BDC-89CC-4F192FA786FD}" type="datetime1">
              <a:rPr lang="en-US" smtClean="0"/>
              <a:pPr>
                <a:defRPr/>
              </a:pPr>
              <a:t>9/6/2013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9DE72B0-7DCF-4FBB-9F4B-024108928BC5}"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BA169D06-70F5-4DF5-84D2-4EA8D19E7EB8}" type="datetime1">
              <a:rPr lang="en-US" smtClean="0"/>
              <a:pPr>
                <a:defRPr/>
              </a:pPr>
              <a:t>9/6/2013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A5271C1-65EA-4BAA-868C-F52EF30325F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fld id="{4AA6166A-5210-4568-985E-D209012B5F9C}" type="datetime1">
              <a:rPr lang="en-US" smtClean="0"/>
              <a:pPr>
                <a:defRPr/>
              </a:pPr>
              <a:t>9/6/2013</a:t>
            </a:fld>
            <a:endParaRPr lang="en-US" dirty="0"/>
          </a:p>
        </p:txBody>
      </p:sp>
      <p:sp>
        <p:nvSpPr>
          <p:cNvPr id="27" name="Slide Number Placeholder 26"/>
          <p:cNvSpPr>
            <a:spLocks noGrp="1"/>
          </p:cNvSpPr>
          <p:nvPr>
            <p:ph type="sldNum" sz="quarter" idx="11"/>
          </p:nvPr>
        </p:nvSpPr>
        <p:spPr/>
        <p:txBody>
          <a:bodyPr rtlCol="0"/>
          <a:lstStyle/>
          <a:p>
            <a:pPr>
              <a:defRPr/>
            </a:pPr>
            <a:fld id="{62A3A567-1E57-4741-B9E4-7C29DBA32528}" type="slidenum">
              <a:rPr lang="en-US" smtClean="0"/>
              <a:pPr>
                <a:defRPr/>
              </a:pPr>
              <a:t>‹#›</a:t>
            </a:fld>
            <a:endParaRPr lang="en-US" dirty="0"/>
          </a:p>
        </p:txBody>
      </p:sp>
      <p:sp>
        <p:nvSpPr>
          <p:cNvPr id="28" name="Footer Placeholder 27"/>
          <p:cNvSpPr>
            <a:spLocks noGrp="1"/>
          </p:cNvSpPr>
          <p:nvPr>
            <p:ph type="ftr" sz="quarter" idx="12"/>
          </p:nvPr>
        </p:nvSpPr>
        <p:spPr/>
        <p:txBody>
          <a:bodyPr rtlCol="0"/>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fld id="{B403175D-4517-4817-9FA4-59AA4DBE0CF9}" type="datetime1">
              <a:rPr lang="en-US" smtClean="0"/>
              <a:pPr>
                <a:defRPr/>
              </a:pPr>
              <a:t>9/6/2013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pPr>
              <a:defRPr/>
            </a:pPr>
            <a:fld id="{80C01584-F8F8-43B2-8CE1-4B5CD1C444F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8BA5183-A348-4806-82DC-32B2C61B6806}" type="datetime1">
              <a:rPr lang="en-US" smtClean="0"/>
              <a:pPr>
                <a:defRPr/>
              </a:pPr>
              <a:t>9/6/2013</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B99932B2-F651-4283-BE96-2D74BF6BA6E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039FFCF2-3EDE-4E6D-8CBB-7336AAA9D448}" type="datetime1">
              <a:rPr lang="en-US" smtClean="0"/>
              <a:pPr>
                <a:defRPr/>
              </a:pPr>
              <a:t>9/6/2013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84C4065-5F9D-4042-9194-E044034B22D2}"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B3C2B8E7-D161-42E5-9F7C-F311AE908564}" type="datetime1">
              <a:rPr lang="en-US" smtClean="0"/>
              <a:pPr>
                <a:defRPr/>
              </a:pPr>
              <a:t>9/6/2013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13A9B00-2A02-4122-AC17-D801E1C9A544}"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397D0372-986D-48C9-A8B7-B249362468F1}" type="datetime1">
              <a:rPr lang="en-US" smtClean="0"/>
              <a:pPr>
                <a:defRPr/>
              </a:pPr>
              <a:t>9/6/2013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8D24D61D-BC33-403F-94BB-121928A3480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impkinsenergy.co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http://www.tristatemeter.com/" TargetMode="External"/><Relationship Id="rId4" Type="http://schemas.openxmlformats.org/officeDocument/2006/relationships/hyperlink" Target="http://midsouthcngv.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pPr eaLnBrk="1" fontAlgn="auto" hangingPunct="1">
              <a:spcAft>
                <a:spcPts val="0"/>
              </a:spcAft>
              <a:defRPr/>
            </a:pPr>
            <a:r>
              <a:rPr lang="en-US" sz="7200" dirty="0" smtClean="0"/>
              <a:t>NATURAL GAS VEHICLES</a:t>
            </a:r>
          </a:p>
        </p:txBody>
      </p:sp>
      <p:sp>
        <p:nvSpPr>
          <p:cNvPr id="3075" name="Subtitle 2"/>
          <p:cNvSpPr>
            <a:spLocks noGrp="1"/>
          </p:cNvSpPr>
          <p:nvPr>
            <p:ph type="subTitle" idx="1"/>
          </p:nvPr>
        </p:nvSpPr>
        <p:spPr>
          <a:xfrm>
            <a:off x="457200" y="3899938"/>
            <a:ext cx="5486400" cy="2729462"/>
          </a:xfrm>
        </p:spPr>
        <p:txBody>
          <a:bodyPr>
            <a:normAutofit fontScale="92500" lnSpcReduction="10000"/>
          </a:bodyPr>
          <a:lstStyle/>
          <a:p>
            <a:pPr eaLnBrk="1" hangingPunct="1">
              <a:buFont typeface="Arial" charset="0"/>
              <a:buNone/>
            </a:pPr>
            <a:r>
              <a:rPr lang="en-US" sz="3600" b="1" dirty="0" smtClean="0">
                <a:effectLst>
                  <a:outerShdw blurRad="38100" dist="38100" dir="2700000" algn="tl">
                    <a:srgbClr val="000000">
                      <a:alpha val="43137"/>
                    </a:srgbClr>
                  </a:outerShdw>
                </a:effectLst>
              </a:rPr>
              <a:t>A “STARTER” STRATEGY FOR </a:t>
            </a:r>
            <a:endParaRPr lang="en-US" sz="1900" b="1" dirty="0" smtClean="0">
              <a:effectLst>
                <a:outerShdw blurRad="38100" dist="38100" dir="2700000" algn="tl">
                  <a:srgbClr val="000000">
                    <a:alpha val="43137"/>
                  </a:srgbClr>
                </a:outerShdw>
              </a:effectLst>
            </a:endParaRPr>
          </a:p>
          <a:p>
            <a:pPr eaLnBrk="1" hangingPunct="1">
              <a:buFont typeface="Arial" charset="0"/>
              <a:buNone/>
            </a:pPr>
            <a:r>
              <a:rPr lang="en-US" sz="3600" b="1" dirty="0" smtClean="0">
                <a:effectLst>
                  <a:outerShdw blurRad="38100" dist="38100" dir="2700000" algn="tl">
                    <a:srgbClr val="000000">
                      <a:alpha val="43137"/>
                    </a:srgbClr>
                  </a:outerShdw>
                </a:effectLst>
              </a:rPr>
              <a:t>RURAL WESTERN TENNESSEE</a:t>
            </a:r>
          </a:p>
          <a:p>
            <a:pPr eaLnBrk="1" hangingPunct="1">
              <a:buFont typeface="Arial" charset="0"/>
              <a:buNone/>
            </a:pPr>
            <a:endParaRPr lang="en-US" sz="1200" b="1" dirty="0" smtClean="0">
              <a:effectLst>
                <a:outerShdw blurRad="38100" dist="38100" dir="2700000" algn="tl">
                  <a:srgbClr val="000000">
                    <a:alpha val="43137"/>
                  </a:srgbClr>
                </a:outerShdw>
              </a:effectLst>
            </a:endParaRPr>
          </a:p>
          <a:p>
            <a:pPr eaLnBrk="1" hangingPunct="1">
              <a:buFont typeface="Arial" charset="0"/>
              <a:buNone/>
            </a:pPr>
            <a:endParaRPr lang="en-US" sz="1200" b="1" dirty="0">
              <a:effectLst>
                <a:outerShdw blurRad="38100" dist="38100" dir="2700000" algn="tl">
                  <a:srgbClr val="000000">
                    <a:alpha val="43137"/>
                  </a:srgbClr>
                </a:outerShdw>
              </a:effectLst>
            </a:endParaRPr>
          </a:p>
          <a:p>
            <a:pPr eaLnBrk="1" hangingPunct="1">
              <a:buFont typeface="Arial" charset="0"/>
              <a:buNone/>
            </a:pPr>
            <a:r>
              <a:rPr lang="en-US" sz="1200" b="1" dirty="0" smtClean="0">
                <a:effectLst>
                  <a:outerShdw blurRad="38100" dist="38100" dir="2700000" algn="tl">
                    <a:srgbClr val="000000">
                      <a:alpha val="43137"/>
                    </a:srgbClr>
                  </a:outerShdw>
                </a:effectLst>
              </a:rPr>
              <a:t>Paul F. Rice, Clean Fuels of W Tennessee</a:t>
            </a:r>
          </a:p>
          <a:p>
            <a:pPr eaLnBrk="1" hangingPunct="1">
              <a:buFont typeface="Arial" charset="0"/>
              <a:buNone/>
            </a:pPr>
            <a:r>
              <a:rPr lang="en-US" sz="1200" b="1" dirty="0" smtClean="0">
                <a:effectLst>
                  <a:outerShdw blurRad="38100" dist="38100" dir="2700000" algn="tl">
                    <a:srgbClr val="000000">
                      <a:alpha val="43137"/>
                    </a:srgbClr>
                  </a:outerShdw>
                </a:effectLst>
              </a:rPr>
              <a:t>(731)298-6447  mrpfrice@aeneas.net</a:t>
            </a:r>
          </a:p>
        </p:txBody>
      </p:sp>
      <p:sp>
        <p:nvSpPr>
          <p:cNvPr id="4" name="Slide Number Placeholder 3"/>
          <p:cNvSpPr>
            <a:spLocks noGrp="1"/>
          </p:cNvSpPr>
          <p:nvPr>
            <p:ph type="sldNum" sz="quarter" idx="12"/>
          </p:nvPr>
        </p:nvSpPr>
        <p:spPr/>
        <p:txBody>
          <a:bodyPr/>
          <a:lstStyle/>
          <a:p>
            <a:pPr>
              <a:defRPr/>
            </a:pPr>
            <a:fld id="{70220112-AE9C-40CE-80EC-2962735D285C}"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dirty="0" smtClean="0"/>
              <a:t>WHAT IS CLEAN CITIES?</a:t>
            </a:r>
            <a:endParaRPr lang="en-US" dirty="0"/>
          </a:p>
        </p:txBody>
      </p:sp>
      <p:sp>
        <p:nvSpPr>
          <p:cNvPr id="3" name="Content Placeholder 2"/>
          <p:cNvSpPr>
            <a:spLocks noGrp="1"/>
          </p:cNvSpPr>
          <p:nvPr>
            <p:ph idx="1"/>
          </p:nvPr>
        </p:nvSpPr>
        <p:spPr>
          <a:xfrm>
            <a:off x="457200" y="1676400"/>
            <a:ext cx="8229600" cy="4898136"/>
          </a:xfrm>
        </p:spPr>
        <p:txBody>
          <a:bodyPr>
            <a:noAutofit/>
          </a:bodyPr>
          <a:lstStyle/>
          <a:p>
            <a:pPr marL="109728" indent="0">
              <a:buNone/>
            </a:pPr>
            <a:endParaRPr lang="en-US" sz="2400" dirty="0" smtClean="0">
              <a:latin typeface="Calibri" pitchFamily="34" charset="0"/>
            </a:endParaRPr>
          </a:p>
          <a:p>
            <a:pPr marL="109728" indent="0">
              <a:buNone/>
            </a:pPr>
            <a:r>
              <a:rPr lang="en-US" sz="2400" dirty="0" smtClean="0">
                <a:latin typeface="Calibri" pitchFamily="34" charset="0"/>
              </a:rPr>
              <a:t>Clean </a:t>
            </a:r>
            <a:r>
              <a:rPr lang="en-US" sz="2400" dirty="0">
                <a:latin typeface="Calibri" pitchFamily="34" charset="0"/>
              </a:rPr>
              <a:t>Cities advances the nation's economic, environmental, and energy security by supporting local actions to reduce petroleum consumption in transportation. A national network of nearly 100 Clean Cities coalitions brings together stakeholders in the public and private sectors to deploy alternative and renewable fuels, idle-reduction measures, fuel economy improvements, and emerging transportation technologies. </a:t>
            </a:r>
            <a:r>
              <a:rPr lang="en-US" sz="2400" dirty="0" smtClean="0">
                <a:latin typeface="Calibri" pitchFamily="34" charset="0"/>
              </a:rPr>
              <a:t>The program is set up under the US Department of Energy. West </a:t>
            </a:r>
            <a:r>
              <a:rPr lang="en-US" sz="2400" dirty="0">
                <a:latin typeface="Calibri" pitchFamily="34" charset="0"/>
              </a:rPr>
              <a:t>Tennessee’s coalition is organized as “Clean Fuels of West Tennessee</a:t>
            </a:r>
            <a:r>
              <a:rPr lang="en-US" sz="2400" dirty="0" smtClean="0">
                <a:latin typeface="Calibri" pitchFamily="34" charset="0"/>
              </a:rPr>
              <a:t>”.</a:t>
            </a:r>
          </a:p>
          <a:p>
            <a:pPr marL="109728" indent="0">
              <a:buNone/>
            </a:pPr>
            <a:endParaRPr lang="en-US" sz="2400" dirty="0">
              <a:latin typeface="Calibri" pitchFamily="34" charset="0"/>
            </a:endParaRPr>
          </a:p>
          <a:p>
            <a:pPr marL="109728" indent="0">
              <a:buNone/>
            </a:pPr>
            <a:endParaRPr lang="en-US" sz="24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A7D36031-16B3-476F-B004-AE0AB7C034DA}" type="slidenum">
              <a:rPr lang="en-US" smtClean="0"/>
              <a:pPr>
                <a:defRPr/>
              </a:pPr>
              <a:t>10</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1400" y="762000"/>
            <a:ext cx="776531" cy="914400"/>
          </a:xfrm>
          <a:prstGeom prst="rect">
            <a:avLst/>
          </a:prstGeom>
        </p:spPr>
      </p:pic>
    </p:spTree>
    <p:extLst>
      <p:ext uri="{BB962C8B-B14F-4D97-AF65-F5344CB8AC3E}">
        <p14:creationId xmlns:p14="http://schemas.microsoft.com/office/powerpoint/2010/main" val="319522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ROLL!</a:t>
            </a:r>
            <a:endParaRPr lang="en-US" dirty="0"/>
          </a:p>
        </p:txBody>
      </p:sp>
      <p:sp>
        <p:nvSpPr>
          <p:cNvPr id="4" name="Slide Number Placeholder 3"/>
          <p:cNvSpPr>
            <a:spLocks noGrp="1"/>
          </p:cNvSpPr>
          <p:nvPr>
            <p:ph type="sldNum" sz="quarter" idx="12"/>
          </p:nvPr>
        </p:nvSpPr>
        <p:spPr/>
        <p:txBody>
          <a:bodyPr/>
          <a:lstStyle/>
          <a:p>
            <a:pPr>
              <a:defRPr/>
            </a:pPr>
            <a:fld id="{A7D36031-16B3-476F-B004-AE0AB7C034DA}" type="slidenum">
              <a:rPr lang="en-US" smtClean="0"/>
              <a:pPr>
                <a:defRPr/>
              </a:pPr>
              <a:t>11</a:t>
            </a:fld>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6922" y="2249488"/>
            <a:ext cx="4230156" cy="4324350"/>
          </a:xfrm>
        </p:spPr>
      </p:pic>
    </p:spTree>
    <p:extLst>
      <p:ext uri="{BB962C8B-B14F-4D97-AF65-F5344CB8AC3E}">
        <p14:creationId xmlns:p14="http://schemas.microsoft.com/office/powerpoint/2010/main" val="282962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85800"/>
            <a:ext cx="8229600" cy="609600"/>
          </a:xfrm>
        </p:spPr>
        <p:txBody>
          <a:bodyPr>
            <a:normAutofit fontScale="90000"/>
          </a:bodyPr>
          <a:lstStyle/>
          <a:p>
            <a:r>
              <a:rPr lang="en-US" dirty="0" smtClean="0"/>
              <a:t>THE STRATEGY</a:t>
            </a:r>
            <a:endParaRPr lang="en-US" dirty="0"/>
          </a:p>
        </p:txBody>
      </p:sp>
      <p:sp>
        <p:nvSpPr>
          <p:cNvPr id="7" name="Content Placeholder 6"/>
          <p:cNvSpPr>
            <a:spLocks noGrp="1"/>
          </p:cNvSpPr>
          <p:nvPr>
            <p:ph idx="1"/>
          </p:nvPr>
        </p:nvSpPr>
        <p:spPr>
          <a:xfrm>
            <a:off x="228600" y="1447800"/>
            <a:ext cx="8763000" cy="5126736"/>
          </a:xfrm>
        </p:spPr>
        <p:txBody>
          <a:bodyPr>
            <a:normAutofit fontScale="77500" lnSpcReduction="20000"/>
          </a:bodyPr>
          <a:lstStyle/>
          <a:p>
            <a:pPr marL="109728" indent="0">
              <a:buNone/>
            </a:pPr>
            <a:r>
              <a:rPr lang="en-US" sz="2600" dirty="0" smtClean="0">
                <a:latin typeface="Calibri" pitchFamily="34" charset="0"/>
                <a:cs typeface="Calibri" pitchFamily="34" charset="0"/>
              </a:rPr>
              <a:t>-Make </a:t>
            </a:r>
            <a:r>
              <a:rPr lang="en-US" sz="2600" dirty="0">
                <a:latin typeface="Calibri" pitchFamily="34" charset="0"/>
                <a:cs typeface="Calibri" pitchFamily="34" charset="0"/>
              </a:rPr>
              <a:t>it easy for local </a:t>
            </a:r>
            <a:r>
              <a:rPr lang="en-US" sz="2600" dirty="0" smtClean="0">
                <a:latin typeface="Calibri" pitchFamily="34" charset="0"/>
                <a:cs typeface="Calibri" pitchFamily="34" charset="0"/>
              </a:rPr>
              <a:t>governments </a:t>
            </a:r>
            <a:r>
              <a:rPr lang="en-US" sz="2600" dirty="0">
                <a:latin typeface="Calibri" pitchFamily="34" charset="0"/>
                <a:cs typeface="Calibri" pitchFamily="34" charset="0"/>
              </a:rPr>
              <a:t>to deploy highly visible </a:t>
            </a:r>
            <a:r>
              <a:rPr lang="en-US" sz="2600" dirty="0" smtClean="0">
                <a:latin typeface="Calibri" pitchFamily="34" charset="0"/>
                <a:cs typeface="Calibri" pitchFamily="34" charset="0"/>
              </a:rPr>
              <a:t>NGVs </a:t>
            </a:r>
            <a:r>
              <a:rPr lang="en-US" sz="2600" dirty="0">
                <a:latin typeface="Calibri" pitchFamily="34" charset="0"/>
                <a:cs typeface="Calibri" pitchFamily="34" charset="0"/>
              </a:rPr>
              <a:t>and to generate interest among the general public. </a:t>
            </a:r>
            <a:r>
              <a:rPr lang="en-US" sz="2600" dirty="0" smtClean="0">
                <a:latin typeface="Calibri" pitchFamily="34" charset="0"/>
                <a:cs typeface="Calibri" pitchFamily="34" charset="0"/>
              </a:rPr>
              <a:t>The NGVs </a:t>
            </a:r>
            <a:r>
              <a:rPr lang="en-US" sz="2600" dirty="0">
                <a:latin typeface="Calibri" pitchFamily="34" charset="0"/>
                <a:cs typeface="Calibri" pitchFamily="34" charset="0"/>
              </a:rPr>
              <a:t>will demonstrate the cost savings of Compressed Natural Gas (CNG</a:t>
            </a:r>
            <a:r>
              <a:rPr lang="en-US" sz="2600" dirty="0" smtClean="0">
                <a:latin typeface="Calibri" pitchFamily="34" charset="0"/>
                <a:cs typeface="Calibri" pitchFamily="34" charset="0"/>
              </a:rPr>
              <a:t>).</a:t>
            </a:r>
          </a:p>
          <a:p>
            <a:pPr marL="109728" indent="0">
              <a:buNone/>
            </a:pPr>
            <a:r>
              <a:rPr lang="en-US" sz="2600" dirty="0" smtClean="0">
                <a:latin typeface="Calibri" pitchFamily="34" charset="0"/>
                <a:cs typeface="Calibri" pitchFamily="34" charset="0"/>
              </a:rPr>
              <a:t> </a:t>
            </a:r>
          </a:p>
          <a:p>
            <a:pPr marL="109728" indent="0">
              <a:buNone/>
            </a:pPr>
            <a:r>
              <a:rPr lang="en-US" sz="2600" dirty="0" smtClean="0">
                <a:latin typeface="Calibri" pitchFamily="34" charset="0"/>
                <a:cs typeface="Calibri" pitchFamily="34" charset="0"/>
              </a:rPr>
              <a:t>-The </a:t>
            </a:r>
            <a:r>
              <a:rPr lang="en-US" sz="2600" dirty="0">
                <a:latin typeface="Calibri" pitchFamily="34" charset="0"/>
                <a:cs typeface="Calibri" pitchFamily="34" charset="0"/>
              </a:rPr>
              <a:t>usual course for a local government or utility is to acquire a few natural gas vehicles- typically light duty pick-up trucks- for a demonstration project.  This strategy simply adopts this reality by promoting modular fueling stations that can increase output as needed to fuel more and more vehicles</a:t>
            </a:r>
            <a:r>
              <a:rPr lang="en-US" sz="2600" dirty="0" smtClean="0">
                <a:latin typeface="Calibri" pitchFamily="34" charset="0"/>
                <a:cs typeface="Calibri" pitchFamily="34" charset="0"/>
              </a:rPr>
              <a:t>.</a:t>
            </a:r>
          </a:p>
          <a:p>
            <a:pPr marL="109728" indent="0">
              <a:buNone/>
            </a:pPr>
            <a:endParaRPr lang="en-US" sz="2600" dirty="0">
              <a:latin typeface="Calibri" pitchFamily="34" charset="0"/>
              <a:cs typeface="Calibri" pitchFamily="34" charset="0"/>
            </a:endParaRPr>
          </a:p>
          <a:p>
            <a:pPr marL="109728" indent="0">
              <a:buNone/>
            </a:pPr>
            <a:r>
              <a:rPr lang="en-US" sz="2600" dirty="0" smtClean="0">
                <a:latin typeface="Calibri" pitchFamily="34" charset="0"/>
                <a:cs typeface="Calibri" pitchFamily="34" charset="0"/>
              </a:rPr>
              <a:t>-Once </a:t>
            </a:r>
            <a:r>
              <a:rPr lang="en-US" sz="2600" dirty="0">
                <a:latin typeface="Calibri" pitchFamily="34" charset="0"/>
                <a:cs typeface="Calibri" pitchFamily="34" charset="0"/>
              </a:rPr>
              <a:t>demand for CNG has grown to the point that private enterprise is attracted to the area to operate fueling stations, local governments fueling at their garage will be encouraged to start fueling at the private sector locations to help them with their cash flow and support the jobs created (the fleets will still be saving money over petroleum). </a:t>
            </a:r>
            <a:endParaRPr lang="en-US" sz="2600" dirty="0" smtClean="0">
              <a:latin typeface="Calibri" pitchFamily="34" charset="0"/>
              <a:cs typeface="Calibri" pitchFamily="34" charset="0"/>
            </a:endParaRPr>
          </a:p>
          <a:p>
            <a:pPr marL="109728" indent="0">
              <a:buNone/>
            </a:pPr>
            <a:endParaRPr lang="en-US" sz="2600" dirty="0" smtClean="0">
              <a:latin typeface="Calibri" pitchFamily="34" charset="0"/>
              <a:cs typeface="Calibri" pitchFamily="34" charset="0"/>
            </a:endParaRPr>
          </a:p>
          <a:p>
            <a:pPr marL="109728" indent="0">
              <a:buNone/>
            </a:pPr>
            <a:r>
              <a:rPr lang="en-US" sz="2600" dirty="0" smtClean="0">
                <a:latin typeface="Calibri" pitchFamily="34" charset="0"/>
                <a:cs typeface="Calibri" pitchFamily="34" charset="0"/>
              </a:rPr>
              <a:t>-The </a:t>
            </a:r>
            <a:r>
              <a:rPr lang="en-US" sz="2600" dirty="0">
                <a:latin typeface="Calibri" pitchFamily="34" charset="0"/>
                <a:cs typeface="Calibri" pitchFamily="34" charset="0"/>
              </a:rPr>
              <a:t>goal is not to create a network of public sector fuel </a:t>
            </a:r>
            <a:r>
              <a:rPr lang="en-US" sz="2600" dirty="0" smtClean="0">
                <a:latin typeface="Calibri" pitchFamily="34" charset="0"/>
                <a:cs typeface="Calibri" pitchFamily="34" charset="0"/>
              </a:rPr>
              <a:t>retailers, but rather, </a:t>
            </a:r>
            <a:r>
              <a:rPr lang="en-US" sz="2600" dirty="0">
                <a:latin typeface="Calibri" pitchFamily="34" charset="0"/>
                <a:cs typeface="Calibri" pitchFamily="34" charset="0"/>
              </a:rPr>
              <a:t>a new, tax-paying, private sector fueling industry. </a:t>
            </a:r>
          </a:p>
          <a:p>
            <a:pPr marL="109728" indent="0">
              <a:buNone/>
            </a:pPr>
            <a:endParaRPr lang="en-US" sz="2400" dirty="0" smtClean="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pPr>
              <a:defRPr/>
            </a:pPr>
            <a:fld id="{1A5271C1-65EA-4BAA-868C-F52EF30325FB}" type="slidenum">
              <a:rPr lang="en-US" smtClean="0"/>
              <a:pPr>
                <a:defRPr/>
              </a:pPr>
              <a:t>2</a:t>
            </a:fld>
            <a:endParaRPr lang="en-US" dirty="0"/>
          </a:p>
        </p:txBody>
      </p:sp>
    </p:spTree>
    <p:extLst>
      <p:ext uri="{BB962C8B-B14F-4D97-AF65-F5344CB8AC3E}">
        <p14:creationId xmlns:p14="http://schemas.microsoft.com/office/powerpoint/2010/main" val="17807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rmAutofit fontScale="90000"/>
          </a:bodyPr>
          <a:lstStyle/>
          <a:p>
            <a:r>
              <a:rPr lang="en-US" dirty="0" smtClean="0">
                <a:latin typeface="Calibri" pitchFamily="34" charset="0"/>
                <a:cs typeface="Calibri" pitchFamily="34" charset="0"/>
              </a:rPr>
              <a:t>FUELING FACILITIES/TENNESSEE OPTIONS</a:t>
            </a:r>
            <a:endParaRPr lang="en-US" dirty="0">
              <a:latin typeface="Calibri" pitchFamily="34" charset="0"/>
              <a:cs typeface="Calibri" pitchFamily="34" charset="0"/>
            </a:endParaRPr>
          </a:p>
        </p:txBody>
      </p:sp>
      <p:sp>
        <p:nvSpPr>
          <p:cNvPr id="3" name="Content Placeholder 2"/>
          <p:cNvSpPr>
            <a:spLocks noGrp="1"/>
          </p:cNvSpPr>
          <p:nvPr>
            <p:ph sz="half" idx="1"/>
          </p:nvPr>
        </p:nvSpPr>
        <p:spPr>
          <a:xfrm>
            <a:off x="8763000" y="6553200"/>
            <a:ext cx="152400" cy="222187"/>
          </a:xfrm>
        </p:spPr>
        <p:txBody>
          <a:bodyPr>
            <a:normAutofit fontScale="40000" lnSpcReduction="20000"/>
          </a:bodyPr>
          <a:lstStyle/>
          <a:p>
            <a:pPr marL="109728" indent="0">
              <a:buNone/>
            </a:pPr>
            <a:endParaRPr lang="en-US" sz="2400" dirty="0" smtClean="0">
              <a:latin typeface="Calibri" pitchFamily="34" charset="0"/>
              <a:cs typeface="Calibri" pitchFamily="34" charset="0"/>
            </a:endParaRPr>
          </a:p>
          <a:p>
            <a:endParaRPr lang="en-US" sz="2400" dirty="0" smtClean="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pPr>
              <a:defRPr/>
            </a:pPr>
            <a:fld id="{1A5271C1-65EA-4BAA-868C-F52EF30325FB}" type="slidenum">
              <a:rPr lang="en-US" smtClean="0"/>
              <a:pPr>
                <a:defRPr/>
              </a:pPr>
              <a:t>3</a:t>
            </a:fld>
            <a:endParaRPr lang="en-US" dirty="0"/>
          </a:p>
        </p:txBody>
      </p:sp>
      <p:sp>
        <p:nvSpPr>
          <p:cNvPr id="4" name="Rectangle 3"/>
          <p:cNvSpPr/>
          <p:nvPr/>
        </p:nvSpPr>
        <p:spPr>
          <a:xfrm>
            <a:off x="381000" y="1600200"/>
            <a:ext cx="8534400" cy="3416320"/>
          </a:xfrm>
          <a:prstGeom prst="rect">
            <a:avLst/>
          </a:prstGeom>
        </p:spPr>
        <p:txBody>
          <a:bodyPr wrap="square">
            <a:spAutoFit/>
          </a:bodyPr>
          <a:lstStyle/>
          <a:p>
            <a:r>
              <a:rPr lang="en-US" dirty="0"/>
              <a:t>For a starter station meeting the needs of 1 to 10 light duty vehicles, I suggest that you will need a compression rate of about 10 to 30 SCFM (</a:t>
            </a:r>
            <a:r>
              <a:rPr lang="en-US" dirty="0" err="1" smtClean="0"/>
              <a:t>stan</a:t>
            </a:r>
            <a:r>
              <a:rPr lang="en-US" dirty="0" smtClean="0"/>
              <a:t> cu </a:t>
            </a:r>
            <a:r>
              <a:rPr lang="en-US" dirty="0" err="1" smtClean="0"/>
              <a:t>ft</a:t>
            </a:r>
            <a:r>
              <a:rPr lang="en-US" dirty="0" smtClean="0"/>
              <a:t> </a:t>
            </a:r>
            <a:r>
              <a:rPr lang="en-US" dirty="0"/>
              <a:t>per minute). </a:t>
            </a:r>
            <a:endParaRPr lang="en-US" dirty="0" smtClean="0"/>
          </a:p>
          <a:p>
            <a:endParaRPr lang="en-US" dirty="0"/>
          </a:p>
          <a:p>
            <a:r>
              <a:rPr lang="en-US" dirty="0" smtClean="0"/>
              <a:t>The </a:t>
            </a:r>
            <a:r>
              <a:rPr lang="en-US" dirty="0"/>
              <a:t>fueling </a:t>
            </a:r>
            <a:r>
              <a:rPr lang="en-US" dirty="0" smtClean="0"/>
              <a:t>station vendors on the following slide are Tennessee home-grown </a:t>
            </a:r>
            <a:r>
              <a:rPr lang="en-US" dirty="0"/>
              <a:t>companies </a:t>
            </a:r>
            <a:r>
              <a:rPr lang="en-US" dirty="0" smtClean="0"/>
              <a:t>offering </a:t>
            </a:r>
            <a:r>
              <a:rPr lang="en-US" dirty="0"/>
              <a:t>the right mix of price, output capacity, and durability needed by local governments</a:t>
            </a:r>
            <a:r>
              <a:rPr lang="en-US" dirty="0" smtClean="0"/>
              <a:t>.</a:t>
            </a:r>
          </a:p>
          <a:p>
            <a:endParaRPr lang="en-US" dirty="0"/>
          </a:p>
          <a:p>
            <a:r>
              <a:rPr lang="en-US" dirty="0" smtClean="0"/>
              <a:t> </a:t>
            </a:r>
            <a:r>
              <a:rPr lang="en-US" dirty="0"/>
              <a:t>All have systems that consist of a compressor suitable for time filling a few vehicles at night, with the ability to add storage vessels to enable fast filling; by adding additional compression and storage, the fueling station gains redundancy and its output can grow with demand as new NGVs come </a:t>
            </a:r>
            <a:r>
              <a:rPr lang="en-US" dirty="0" smtClean="0"/>
              <a:t>online:</a:t>
            </a:r>
            <a:endParaRPr lang="en-US" dirty="0"/>
          </a:p>
          <a:p>
            <a:endParaRPr lang="en-US" dirty="0"/>
          </a:p>
        </p:txBody>
      </p:sp>
      <p:sp>
        <p:nvSpPr>
          <p:cNvPr id="7" name="Down Arrow 6"/>
          <p:cNvSpPr/>
          <p:nvPr/>
        </p:nvSpPr>
        <p:spPr>
          <a:xfrm>
            <a:off x="4267200" y="6400800"/>
            <a:ext cx="533400" cy="368808"/>
          </a:xfrm>
          <a:prstGeom prst="downArrow">
            <a:avLst>
              <a:gd name="adj1" fmla="val 50000"/>
              <a:gd name="adj2" fmla="val 536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9462" y="5016520"/>
            <a:ext cx="2505075" cy="130808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dirty="0" smtClean="0"/>
              <a:t>FUELING FACILITIES/ OPTIONS, </a:t>
            </a:r>
            <a:r>
              <a:rPr lang="en-US" dirty="0" err="1" smtClean="0"/>
              <a:t>con’t</a:t>
            </a:r>
            <a:endParaRPr lang="en-US" dirty="0"/>
          </a:p>
        </p:txBody>
      </p:sp>
      <p:sp>
        <p:nvSpPr>
          <p:cNvPr id="3" name="Content Placeholder 2"/>
          <p:cNvSpPr>
            <a:spLocks noGrp="1"/>
          </p:cNvSpPr>
          <p:nvPr>
            <p:ph sz="half" idx="1"/>
          </p:nvPr>
        </p:nvSpPr>
        <p:spPr>
          <a:xfrm>
            <a:off x="152400" y="1371601"/>
            <a:ext cx="8839200" cy="5481918"/>
          </a:xfrm>
        </p:spPr>
        <p:txBody>
          <a:bodyPr>
            <a:noAutofit/>
          </a:bodyPr>
          <a:lstStyle/>
          <a:p>
            <a:pPr lvl="0"/>
            <a:r>
              <a:rPr lang="en-US" dirty="0" smtClean="0">
                <a:latin typeface="Calibri" pitchFamily="34" charset="0"/>
              </a:rPr>
              <a:t>Bob </a:t>
            </a:r>
            <a:r>
              <a:rPr lang="en-US" dirty="0">
                <a:latin typeface="Calibri" pitchFamily="34" charset="0"/>
              </a:rPr>
              <a:t>Patterson of Knoxville, Tennessee </a:t>
            </a:r>
            <a:r>
              <a:rPr lang="en-US" dirty="0" smtClean="0">
                <a:latin typeface="Calibri" pitchFamily="34" charset="0"/>
              </a:rPr>
              <a:t>designs </a:t>
            </a:r>
            <a:r>
              <a:rPr lang="en-US" dirty="0">
                <a:latin typeface="Calibri" pitchFamily="34" charset="0"/>
              </a:rPr>
              <a:t>and builds stations under the name </a:t>
            </a:r>
            <a:r>
              <a:rPr lang="en-US" b="1" dirty="0">
                <a:latin typeface="Calibri" pitchFamily="34" charset="0"/>
              </a:rPr>
              <a:t>Onsite CNG</a:t>
            </a:r>
            <a:r>
              <a:rPr lang="en-US" dirty="0">
                <a:latin typeface="Calibri" pitchFamily="34" charset="0"/>
              </a:rPr>
              <a:t>, and has exclusive distribution rights to the Simpkins Energy compressor which is manufactured in Nashville, Tennessee.  </a:t>
            </a:r>
            <a:r>
              <a:rPr lang="en-US" u="sng" dirty="0">
                <a:latin typeface="Calibri" pitchFamily="34" charset="0"/>
                <a:hlinkClick r:id="rId3"/>
              </a:rPr>
              <a:t>http://</a:t>
            </a:r>
            <a:r>
              <a:rPr lang="en-US" u="sng" dirty="0" smtClean="0">
                <a:latin typeface="Calibri" pitchFamily="34" charset="0"/>
                <a:hlinkClick r:id="rId3"/>
              </a:rPr>
              <a:t>simpkinsenergy.com</a:t>
            </a:r>
            <a:r>
              <a:rPr lang="en-US" dirty="0" smtClean="0">
                <a:latin typeface="Calibri" pitchFamily="34" charset="0"/>
              </a:rPr>
              <a:t>            ph. Onsite CNG (865)256-2612</a:t>
            </a:r>
            <a:endParaRPr lang="en-US" dirty="0">
              <a:latin typeface="Calibri" pitchFamily="34" charset="0"/>
            </a:endParaRPr>
          </a:p>
          <a:p>
            <a:endParaRPr lang="en-US" dirty="0">
              <a:latin typeface="Calibri" pitchFamily="34" charset="0"/>
            </a:endParaRPr>
          </a:p>
          <a:p>
            <a:pPr lvl="0"/>
            <a:r>
              <a:rPr lang="en-US" dirty="0">
                <a:latin typeface="Calibri" pitchFamily="34" charset="0"/>
              </a:rPr>
              <a:t>Donnie Leggett and Dwain </a:t>
            </a:r>
            <a:r>
              <a:rPr lang="en-US" dirty="0" err="1">
                <a:latin typeface="Calibri" pitchFamily="34" charset="0"/>
              </a:rPr>
              <a:t>Beydler</a:t>
            </a:r>
            <a:r>
              <a:rPr lang="en-US" dirty="0">
                <a:latin typeface="Calibri" pitchFamily="34" charset="0"/>
              </a:rPr>
              <a:t> </a:t>
            </a:r>
            <a:r>
              <a:rPr lang="en-US" dirty="0" smtClean="0">
                <a:latin typeface="Calibri" pitchFamily="34" charset="0"/>
              </a:rPr>
              <a:t>operate as </a:t>
            </a:r>
            <a:r>
              <a:rPr lang="en-US" b="1" dirty="0" err="1" smtClean="0">
                <a:latin typeface="Calibri" pitchFamily="34" charset="0"/>
              </a:rPr>
              <a:t>MidSouth</a:t>
            </a:r>
            <a:r>
              <a:rPr lang="en-US" b="1" dirty="0" smtClean="0">
                <a:latin typeface="Calibri" pitchFamily="34" charset="0"/>
              </a:rPr>
              <a:t> CNGV </a:t>
            </a:r>
            <a:r>
              <a:rPr lang="en-US" dirty="0" smtClean="0">
                <a:latin typeface="Calibri" pitchFamily="34" charset="0"/>
              </a:rPr>
              <a:t>and are </a:t>
            </a:r>
            <a:r>
              <a:rPr lang="en-US" dirty="0">
                <a:latin typeface="Calibri" pitchFamily="34" charset="0"/>
              </a:rPr>
              <a:t>Tennessee’s exclusive distributors for </a:t>
            </a:r>
            <a:r>
              <a:rPr lang="en-US" dirty="0" err="1" smtClean="0">
                <a:latin typeface="Calibri" pitchFamily="34" charset="0"/>
              </a:rPr>
              <a:t>FuelMaker</a:t>
            </a:r>
            <a:r>
              <a:rPr lang="en-US" dirty="0" smtClean="0">
                <a:latin typeface="Calibri" pitchFamily="34" charset="0"/>
              </a:rPr>
              <a:t> fueling </a:t>
            </a:r>
            <a:r>
              <a:rPr lang="en-US" dirty="0">
                <a:latin typeface="Calibri" pitchFamily="34" charset="0"/>
              </a:rPr>
              <a:t>units </a:t>
            </a:r>
            <a:r>
              <a:rPr lang="en-US" dirty="0" smtClean="0">
                <a:latin typeface="Calibri" pitchFamily="34" charset="0"/>
              </a:rPr>
              <a:t>as well as </a:t>
            </a:r>
            <a:r>
              <a:rPr lang="en-US" dirty="0" err="1" smtClean="0">
                <a:latin typeface="Calibri" pitchFamily="34" charset="0"/>
              </a:rPr>
              <a:t>CNGas</a:t>
            </a:r>
            <a:r>
              <a:rPr lang="en-US" dirty="0" smtClean="0">
                <a:latin typeface="Calibri" pitchFamily="34" charset="0"/>
              </a:rPr>
              <a:t> fueling components; can assist with vehicle sourcing. Operations in </a:t>
            </a:r>
            <a:r>
              <a:rPr lang="en-US" dirty="0">
                <a:latin typeface="Calibri" pitchFamily="34" charset="0"/>
              </a:rPr>
              <a:t>Moscow, </a:t>
            </a:r>
            <a:r>
              <a:rPr lang="en-US" dirty="0" smtClean="0">
                <a:latin typeface="Calibri" pitchFamily="34" charset="0"/>
              </a:rPr>
              <a:t>Tennessee.  </a:t>
            </a:r>
            <a:r>
              <a:rPr lang="en-US" u="sng" dirty="0">
                <a:latin typeface="Calibri" pitchFamily="34" charset="0"/>
                <a:hlinkClick r:id="rId4"/>
              </a:rPr>
              <a:t>http://midsouthcngv.com/</a:t>
            </a:r>
            <a:r>
              <a:rPr lang="en-US" dirty="0">
                <a:latin typeface="Calibri" pitchFamily="34" charset="0"/>
              </a:rPr>
              <a:t> </a:t>
            </a:r>
            <a:r>
              <a:rPr lang="en-US" dirty="0" smtClean="0">
                <a:latin typeface="Calibri" pitchFamily="34" charset="0"/>
              </a:rPr>
              <a:t>  ph. (888) 456-7483</a:t>
            </a:r>
            <a:endParaRPr lang="en-US" dirty="0">
              <a:latin typeface="Calibri" pitchFamily="34" charset="0"/>
            </a:endParaRPr>
          </a:p>
          <a:p>
            <a:pPr marL="109728" indent="0">
              <a:buNone/>
            </a:pPr>
            <a:r>
              <a:rPr lang="en-US" dirty="0">
                <a:latin typeface="Calibri" pitchFamily="34" charset="0"/>
              </a:rPr>
              <a:t> </a:t>
            </a:r>
          </a:p>
          <a:p>
            <a:r>
              <a:rPr lang="en-US" b="1" dirty="0">
                <a:latin typeface="Calibri" pitchFamily="34" charset="0"/>
              </a:rPr>
              <a:t>Tri-State Meter and Regulator</a:t>
            </a:r>
            <a:r>
              <a:rPr lang="en-US" dirty="0">
                <a:latin typeface="Calibri" pitchFamily="34" charset="0"/>
              </a:rPr>
              <a:t> is Tennessee’s exclusive dealer for design, sales, installation, training, and service of the </a:t>
            </a:r>
            <a:r>
              <a:rPr lang="en-US" dirty="0" err="1">
                <a:latin typeface="Calibri" pitchFamily="34" charset="0"/>
              </a:rPr>
              <a:t>GreenLine</a:t>
            </a:r>
            <a:r>
              <a:rPr lang="en-US" dirty="0">
                <a:latin typeface="Calibri" pitchFamily="34" charset="0"/>
              </a:rPr>
              <a:t> CNG Fuel Systems for both Time-fill and Fast-fill NGV operations.  </a:t>
            </a:r>
            <a:r>
              <a:rPr lang="en-US" b="1" dirty="0">
                <a:latin typeface="Calibri" pitchFamily="34" charset="0"/>
              </a:rPr>
              <a:t>Tri-State Meter</a:t>
            </a:r>
            <a:r>
              <a:rPr lang="en-US" dirty="0">
                <a:latin typeface="Calibri" pitchFamily="34" charset="0"/>
              </a:rPr>
              <a:t>, located in Memphis, has been serving the natural gas industry for </a:t>
            </a:r>
            <a:r>
              <a:rPr lang="en-US" dirty="0" smtClean="0">
                <a:latin typeface="Calibri" pitchFamily="34" charset="0"/>
              </a:rPr>
              <a:t>many years</a:t>
            </a:r>
            <a:r>
              <a:rPr lang="en-US" dirty="0">
                <a:latin typeface="Calibri" pitchFamily="34" charset="0"/>
              </a:rPr>
              <a:t>. </a:t>
            </a:r>
            <a:r>
              <a:rPr lang="en-US" u="sng" dirty="0" smtClean="0">
                <a:latin typeface="Calibri" pitchFamily="34" charset="0"/>
                <a:hlinkClick r:id="rId5"/>
              </a:rPr>
              <a:t>www.tristatemeter.com</a:t>
            </a:r>
            <a:endParaRPr lang="en-US" u="sng" dirty="0" smtClean="0">
              <a:latin typeface="Calibri" pitchFamily="34" charset="0"/>
            </a:endParaRPr>
          </a:p>
          <a:p>
            <a:pPr marL="109728" indent="0">
              <a:buNone/>
            </a:pPr>
            <a:r>
              <a:rPr lang="en-US" dirty="0">
                <a:latin typeface="Calibri" pitchFamily="34" charset="0"/>
              </a:rPr>
              <a:t> </a:t>
            </a:r>
            <a:r>
              <a:rPr lang="en-US" dirty="0" smtClean="0">
                <a:latin typeface="Calibri" pitchFamily="34" charset="0"/>
              </a:rPr>
              <a:t>    ph. (800)365-1987</a:t>
            </a:r>
            <a:endParaRPr lang="en-US" dirty="0">
              <a:latin typeface="Calibri" pitchFamily="34" charset="0"/>
            </a:endParaRPr>
          </a:p>
        </p:txBody>
      </p:sp>
      <p:sp>
        <p:nvSpPr>
          <p:cNvPr id="4" name="Content Placeholder 3"/>
          <p:cNvSpPr>
            <a:spLocks noGrp="1"/>
          </p:cNvSpPr>
          <p:nvPr>
            <p:ph sz="half" idx="2"/>
          </p:nvPr>
        </p:nvSpPr>
        <p:spPr>
          <a:xfrm>
            <a:off x="8534400" y="6553200"/>
            <a:ext cx="152400" cy="222187"/>
          </a:xfrm>
        </p:spPr>
        <p:txBody>
          <a:bodyPr>
            <a:normAutofit fontScale="47500" lnSpcReduction="20000"/>
          </a:bodyPr>
          <a:lstStyle/>
          <a:p>
            <a:endParaRPr lang="en-US" dirty="0"/>
          </a:p>
        </p:txBody>
      </p:sp>
      <p:sp>
        <p:nvSpPr>
          <p:cNvPr id="5" name="Slide Number Placeholder 4"/>
          <p:cNvSpPr>
            <a:spLocks noGrp="1"/>
          </p:cNvSpPr>
          <p:nvPr>
            <p:ph type="sldNum" sz="quarter" idx="12"/>
          </p:nvPr>
        </p:nvSpPr>
        <p:spPr/>
        <p:txBody>
          <a:bodyPr/>
          <a:lstStyle/>
          <a:p>
            <a:pPr>
              <a:defRPr/>
            </a:pPr>
            <a:fld id="{1A5271C1-65EA-4BAA-868C-F52EF30325FB}" type="slidenum">
              <a:rPr lang="en-US" smtClean="0"/>
              <a:pPr>
                <a:defRPr/>
              </a:pPr>
              <a:t>4</a:t>
            </a:fld>
            <a:endParaRPr lang="en-US" dirty="0"/>
          </a:p>
        </p:txBody>
      </p:sp>
    </p:spTree>
    <p:extLst>
      <p:ext uri="{BB962C8B-B14F-4D97-AF65-F5344CB8AC3E}">
        <p14:creationId xmlns:p14="http://schemas.microsoft.com/office/powerpoint/2010/main" val="3797337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8610600" y="6477000"/>
            <a:ext cx="126176" cy="151446"/>
          </a:xfrm>
        </p:spPr>
        <p:txBody>
          <a:bodyPr>
            <a:normAutofit fontScale="25000" lnSpcReduction="20000"/>
          </a:bodyPr>
          <a:lstStyle/>
          <a:p>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pPr>
              <a:defRPr/>
            </a:pPr>
            <a:fld id="{A7D36031-16B3-476F-B004-AE0AB7C034DA}" type="slidenum">
              <a:rPr lang="en-US" smtClean="0"/>
              <a:pPr>
                <a:defRPr/>
              </a:pPr>
              <a:t>5</a:t>
            </a:fld>
            <a:endParaRPr lang="en-US" dirty="0"/>
          </a:p>
        </p:txBody>
      </p:sp>
      <p:sp>
        <p:nvSpPr>
          <p:cNvPr id="3" name="Content Placeholder 2"/>
          <p:cNvSpPr>
            <a:spLocks noGrp="1"/>
          </p:cNvSpPr>
          <p:nvPr>
            <p:ph sz="half" idx="1"/>
          </p:nvPr>
        </p:nvSpPr>
        <p:spPr>
          <a:xfrm>
            <a:off x="152400" y="1676401"/>
            <a:ext cx="8229600" cy="4952046"/>
          </a:xfrm>
        </p:spPr>
        <p:txBody>
          <a:bodyPr>
            <a:normAutofit/>
          </a:bodyPr>
          <a:lstStyle/>
          <a:p>
            <a:pPr marL="109728" indent="0">
              <a:buNone/>
            </a:pPr>
            <a:r>
              <a:rPr lang="en-US" sz="2400" dirty="0" smtClean="0">
                <a:latin typeface="Calibri" pitchFamily="34" charset="0"/>
              </a:rPr>
              <a:t>-You </a:t>
            </a:r>
            <a:r>
              <a:rPr lang="en-US" sz="2400" dirty="0">
                <a:latin typeface="Calibri" pitchFamily="34" charset="0"/>
              </a:rPr>
              <a:t>can get most </a:t>
            </a:r>
            <a:r>
              <a:rPr lang="en-US" sz="2400" dirty="0" smtClean="0">
                <a:latin typeface="Calibri" pitchFamily="34" charset="0"/>
              </a:rPr>
              <a:t>light duty vehicles </a:t>
            </a:r>
            <a:r>
              <a:rPr lang="en-US" sz="2400" dirty="0">
                <a:latin typeface="Calibri" pitchFamily="34" charset="0"/>
              </a:rPr>
              <a:t>you need from dealerships, complete with </a:t>
            </a:r>
            <a:r>
              <a:rPr lang="en-US" sz="2400" dirty="0" smtClean="0">
                <a:latin typeface="Calibri" pitchFamily="34" charset="0"/>
              </a:rPr>
              <a:t>either vehicle manufacturer’s warranty or CNG system warranty; your mark up for the natural gas option will run from $9,000 to $12,000. </a:t>
            </a:r>
          </a:p>
          <a:p>
            <a:pPr marL="109728" indent="0">
              <a:buNone/>
            </a:pPr>
            <a:endParaRPr lang="en-US" sz="2400" dirty="0">
              <a:latin typeface="Calibri" pitchFamily="34" charset="0"/>
            </a:endParaRPr>
          </a:p>
          <a:p>
            <a:pPr marL="109728" indent="0">
              <a:buNone/>
            </a:pPr>
            <a:r>
              <a:rPr lang="en-US" sz="2400" dirty="0" smtClean="0">
                <a:latin typeface="Calibri" pitchFamily="34" charset="0"/>
              </a:rPr>
              <a:t>-Clean </a:t>
            </a:r>
            <a:r>
              <a:rPr lang="en-US" sz="2400" dirty="0">
                <a:latin typeface="Calibri" pitchFamily="34" charset="0"/>
              </a:rPr>
              <a:t>Fuels of W Tennessee can help you use any vehicle brand and dealership you want, and can provide consulting from your first NGV through the logical transition of most or all of your fleet.  </a:t>
            </a:r>
            <a:endParaRPr lang="en-US" sz="2400" dirty="0" smtClean="0">
              <a:latin typeface="Calibri" pitchFamily="34" charset="0"/>
            </a:endParaRPr>
          </a:p>
          <a:p>
            <a:pPr marL="109728" indent="0">
              <a:buNone/>
            </a:pPr>
            <a:endParaRPr lang="en-US" sz="2400" dirty="0" smtClean="0">
              <a:latin typeface="Calibri" pitchFamily="34" charset="0"/>
            </a:endParaRPr>
          </a:p>
          <a:p>
            <a:pPr marL="109728" indent="0">
              <a:buNone/>
            </a:pPr>
            <a:r>
              <a:rPr lang="en-US" sz="2400" dirty="0" smtClean="0">
                <a:latin typeface="Calibri" pitchFamily="34" charset="0"/>
              </a:rPr>
              <a:t>-Also</a:t>
            </a:r>
            <a:r>
              <a:rPr lang="en-US" sz="2400" dirty="0">
                <a:latin typeface="Calibri" pitchFamily="34" charset="0"/>
              </a:rPr>
              <a:t>, </a:t>
            </a:r>
            <a:r>
              <a:rPr lang="en-US" sz="2400" dirty="0" err="1">
                <a:latin typeface="Calibri" pitchFamily="34" charset="0"/>
              </a:rPr>
              <a:t>Knapheide</a:t>
            </a:r>
            <a:r>
              <a:rPr lang="en-US" sz="2400" dirty="0">
                <a:latin typeface="Calibri" pitchFamily="34" charset="0"/>
              </a:rPr>
              <a:t> and </a:t>
            </a:r>
            <a:r>
              <a:rPr lang="en-US" sz="2400" dirty="0" err="1">
                <a:latin typeface="Calibri" pitchFamily="34" charset="0"/>
              </a:rPr>
              <a:t>Worktrux</a:t>
            </a:r>
            <a:r>
              <a:rPr lang="en-US" sz="2400" dirty="0">
                <a:latin typeface="Calibri" pitchFamily="34" charset="0"/>
              </a:rPr>
              <a:t> are well versed in outfitting specialty vehicles with CNG tanks and systems.</a:t>
            </a:r>
          </a:p>
          <a:p>
            <a:endParaRPr lang="en-US" dirty="0"/>
          </a:p>
        </p:txBody>
      </p:sp>
      <p:sp>
        <p:nvSpPr>
          <p:cNvPr id="5" name="Title 4"/>
          <p:cNvSpPr>
            <a:spLocks noGrp="1"/>
          </p:cNvSpPr>
          <p:nvPr>
            <p:ph type="title"/>
          </p:nvPr>
        </p:nvSpPr>
        <p:spPr>
          <a:xfrm>
            <a:off x="228600" y="762000"/>
            <a:ext cx="8508176" cy="533400"/>
          </a:xfrm>
        </p:spPr>
        <p:txBody>
          <a:bodyPr>
            <a:normAutofit/>
          </a:bodyPr>
          <a:lstStyle/>
          <a:p>
            <a:r>
              <a:rPr lang="en-US" sz="2400" dirty="0" smtClean="0"/>
              <a:t>VEHICLES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Autofit/>
          </a:bodyPr>
          <a:lstStyle/>
          <a:p>
            <a:r>
              <a:rPr lang="en-US" sz="3200" dirty="0" smtClean="0">
                <a:latin typeface="Calibri" pitchFamily="34" charset="0"/>
                <a:cs typeface="Calibri" pitchFamily="34" charset="0"/>
              </a:rPr>
              <a:t>FINANCING</a:t>
            </a:r>
            <a:endParaRPr lang="en-US" sz="3200" dirty="0">
              <a:latin typeface="Calibri" pitchFamily="34" charset="0"/>
              <a:cs typeface="Calibri" pitchFamily="34" charset="0"/>
            </a:endParaRPr>
          </a:p>
        </p:txBody>
      </p:sp>
      <p:sp>
        <p:nvSpPr>
          <p:cNvPr id="13" name="Text Placeholder 12"/>
          <p:cNvSpPr>
            <a:spLocks noGrp="1"/>
          </p:cNvSpPr>
          <p:nvPr>
            <p:ph type="body" idx="2"/>
          </p:nvPr>
        </p:nvSpPr>
        <p:spPr>
          <a:xfrm>
            <a:off x="5353496" y="2743199"/>
            <a:ext cx="3383280" cy="3885247"/>
          </a:xfrm>
        </p:spPr>
        <p:txBody>
          <a:bodyPr>
            <a:normAutofit/>
          </a:bodyPr>
          <a:lstStyle/>
          <a:p>
            <a:endParaRPr lang="en-US" sz="1800" dirty="0" smtClean="0">
              <a:latin typeface="Calibri" pitchFamily="34" charset="0"/>
              <a:cs typeface="Calibri" pitchFamily="34" charset="0"/>
            </a:endParaRPr>
          </a:p>
          <a:p>
            <a:endParaRPr lang="en-US" sz="1800" dirty="0" smtClean="0">
              <a:latin typeface="Calibri" pitchFamily="34" charset="0"/>
              <a:cs typeface="Calibri" pitchFamily="34" charset="0"/>
            </a:endParaRPr>
          </a:p>
          <a:p>
            <a:endParaRPr lang="en-US" sz="1800" dirty="0" smtClean="0">
              <a:latin typeface="Calibri" pitchFamily="34" charset="0"/>
              <a:cs typeface="Calibri" pitchFamily="34" charset="0"/>
            </a:endParaRPr>
          </a:p>
          <a:p>
            <a:endParaRPr lang="en-US" sz="1800" dirty="0" smtClean="0">
              <a:latin typeface="Calibri" pitchFamily="34" charset="0"/>
              <a:cs typeface="Calibri" pitchFamily="34" charset="0"/>
            </a:endParaRPr>
          </a:p>
          <a:p>
            <a:endParaRPr lang="en-US" sz="1800" dirty="0" smtClean="0">
              <a:latin typeface="Calibri" pitchFamily="34" charset="0"/>
              <a:cs typeface="Calibri" pitchFamily="34" charset="0"/>
            </a:endParaRPr>
          </a:p>
          <a:p>
            <a:endParaRPr lang="en-US" sz="1800" dirty="0" smtClean="0">
              <a:latin typeface="Calibri" pitchFamily="34" charset="0"/>
              <a:cs typeface="Calibri" pitchFamily="34" charset="0"/>
            </a:endParaRPr>
          </a:p>
          <a:p>
            <a:endParaRPr lang="en-US" sz="1800" dirty="0" smtClean="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pPr>
              <a:defRPr/>
            </a:pPr>
            <a:fld id="{A7D36031-16B3-476F-B004-AE0AB7C034DA}" type="slidenum">
              <a:rPr lang="en-US" smtClean="0"/>
              <a:pPr>
                <a:defRPr/>
              </a:pPr>
              <a:t>6</a:t>
            </a:fld>
            <a:endParaRPr lang="en-US" dirty="0"/>
          </a:p>
        </p:txBody>
      </p:sp>
      <p:sp>
        <p:nvSpPr>
          <p:cNvPr id="3" name="TextBox 2"/>
          <p:cNvSpPr txBox="1"/>
          <p:nvPr/>
        </p:nvSpPr>
        <p:spPr>
          <a:xfrm>
            <a:off x="381000" y="2133600"/>
            <a:ext cx="8534400" cy="3785652"/>
          </a:xfrm>
          <a:prstGeom prst="rect">
            <a:avLst/>
          </a:prstGeom>
          <a:noFill/>
        </p:spPr>
        <p:txBody>
          <a:bodyPr wrap="square" rtlCol="0">
            <a:spAutoFit/>
          </a:bodyPr>
          <a:lstStyle/>
          <a:p>
            <a:r>
              <a:rPr lang="en-US" sz="2400" dirty="0">
                <a:latin typeface="Calibri" pitchFamily="34" charset="0"/>
              </a:rPr>
              <a:t>Clean Fuels can also assist you with financing of the station and the vehicles- and even a multi-year fuel contract. The Tennessee Renewable Energy and Economic Development Council (TREEDC</a:t>
            </a:r>
            <a:r>
              <a:rPr lang="en-US" sz="2400" dirty="0" smtClean="0">
                <a:latin typeface="Calibri" pitchFamily="34" charset="0"/>
              </a:rPr>
              <a:t>) has developed </a:t>
            </a:r>
            <a:r>
              <a:rPr lang="en-US" sz="2400" dirty="0">
                <a:latin typeface="Calibri" pitchFamily="34" charset="0"/>
              </a:rPr>
              <a:t>a pooled bond program to fund capital costs relating to transitioning to compressed natural gas </a:t>
            </a:r>
            <a:r>
              <a:rPr lang="en-US" sz="2400" dirty="0" smtClean="0">
                <a:latin typeface="Calibri" pitchFamily="34" charset="0"/>
              </a:rPr>
              <a:t>vehicles.  </a:t>
            </a:r>
            <a:r>
              <a:rPr lang="en-US" sz="2400" dirty="0">
                <a:latin typeface="Calibri" pitchFamily="34" charset="0"/>
              </a:rPr>
              <a:t>According to their brochure, ‘loans will be sized to fall within existing revenue streams and will be repaid through the savings enjoyed by the borrower.’ The interest rate </a:t>
            </a:r>
            <a:r>
              <a:rPr lang="en-US" sz="2400" dirty="0" smtClean="0">
                <a:latin typeface="Calibri" pitchFamily="34" charset="0"/>
              </a:rPr>
              <a:t>on </a:t>
            </a:r>
            <a:r>
              <a:rPr lang="en-US" sz="2400" dirty="0">
                <a:latin typeface="Calibri" pitchFamily="34" charset="0"/>
              </a:rPr>
              <a:t>this money is quoted as 1.75%; </a:t>
            </a:r>
            <a:r>
              <a:rPr lang="en-US" sz="2400" dirty="0" smtClean="0">
                <a:latin typeface="Calibri" pitchFamily="34" charset="0"/>
              </a:rPr>
              <a:t> if you prefer to borrow and preserve your cash, you </a:t>
            </a:r>
            <a:r>
              <a:rPr lang="en-US" sz="2400" dirty="0">
                <a:latin typeface="Calibri" pitchFamily="34" charset="0"/>
              </a:rPr>
              <a:t>may reasonably </a:t>
            </a:r>
            <a:r>
              <a:rPr lang="en-US" sz="2400" dirty="0" smtClean="0">
                <a:latin typeface="Calibri" pitchFamily="34" charset="0"/>
              </a:rPr>
              <a:t>tell your Board that </a:t>
            </a:r>
            <a:r>
              <a:rPr lang="en-US" sz="2400" dirty="0">
                <a:latin typeface="Calibri" pitchFamily="34" charset="0"/>
              </a:rPr>
              <a:t>this is too good to pass up.</a:t>
            </a:r>
          </a:p>
        </p:txBody>
      </p:sp>
      <p:pic>
        <p:nvPicPr>
          <p:cNvPr id="9" name="Content Placeholder 8" descr="TREEDC.jpg"/>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t="4868" b="28369"/>
          <a:stretch/>
        </p:blipFill>
        <p:spPr>
          <a:xfrm>
            <a:off x="1139407" y="685801"/>
            <a:ext cx="3128211" cy="99059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pPr eaLnBrk="1" hangingPunct="1">
              <a:defRPr/>
            </a:pPr>
            <a:r>
              <a:rPr lang="en-US" sz="3200" dirty="0" smtClean="0">
                <a:latin typeface="Calibri" pitchFamily="34" charset="0"/>
                <a:cs typeface="Calibri" pitchFamily="34" charset="0"/>
              </a:rPr>
              <a:t>LONG TERM, EVEN ONE NGV SAVES MONEY</a:t>
            </a:r>
            <a:endParaRPr lang="en-US" sz="3200" dirty="0">
              <a:latin typeface="Calibri" pitchFamily="34" charset="0"/>
              <a:cs typeface="Calibri" pitchFamily="34" charset="0"/>
            </a:endParaRPr>
          </a:p>
        </p:txBody>
      </p:sp>
      <p:sp>
        <p:nvSpPr>
          <p:cNvPr id="9219" name="Content Placeholder 2"/>
          <p:cNvSpPr>
            <a:spLocks noGrp="1"/>
          </p:cNvSpPr>
          <p:nvPr>
            <p:ph idx="1"/>
          </p:nvPr>
        </p:nvSpPr>
        <p:spPr>
          <a:xfrm>
            <a:off x="457200" y="1752600"/>
            <a:ext cx="8229600" cy="4821936"/>
          </a:xfrm>
        </p:spPr>
        <p:txBody>
          <a:bodyPr>
            <a:normAutofit fontScale="55000" lnSpcReduction="20000"/>
          </a:bodyPr>
          <a:lstStyle/>
          <a:p>
            <a:pPr eaLnBrk="1" hangingPunct="1"/>
            <a:r>
              <a:rPr lang="en-US" sz="3800" dirty="0" smtClean="0">
                <a:latin typeface="Calibri" pitchFamily="34" charset="0"/>
                <a:cs typeface="Calibri" pitchFamily="34" charset="0"/>
              </a:rPr>
              <a:t>Natural Gas is less expensive than gasoline.</a:t>
            </a:r>
          </a:p>
          <a:p>
            <a:pPr lvl="1"/>
            <a:r>
              <a:rPr lang="en-US" sz="3800" dirty="0" smtClean="0">
                <a:latin typeface="Calibri" pitchFamily="34" charset="0"/>
                <a:cs typeface="Calibri" pitchFamily="34" charset="0"/>
              </a:rPr>
              <a:t>$2.13/</a:t>
            </a:r>
            <a:r>
              <a:rPr lang="en-US" sz="3800" dirty="0" err="1" smtClean="0">
                <a:latin typeface="Calibri" pitchFamily="34" charset="0"/>
                <a:cs typeface="Calibri" pitchFamily="34" charset="0"/>
              </a:rPr>
              <a:t>gge</a:t>
            </a:r>
            <a:r>
              <a:rPr lang="en-US" sz="3800" dirty="0" smtClean="0">
                <a:latin typeface="Calibri" pitchFamily="34" charset="0"/>
                <a:cs typeface="Calibri" pitchFamily="34" charset="0"/>
              </a:rPr>
              <a:t> for CNG</a:t>
            </a:r>
          </a:p>
          <a:p>
            <a:pPr lvl="1"/>
            <a:r>
              <a:rPr lang="en-US" sz="3800" dirty="0" smtClean="0">
                <a:latin typeface="Calibri" pitchFamily="34" charset="0"/>
                <a:cs typeface="Calibri" pitchFamily="34" charset="0"/>
              </a:rPr>
              <a:t>$3.72/gal for gasoline</a:t>
            </a:r>
          </a:p>
          <a:p>
            <a:pPr marL="109728" indent="0">
              <a:buNone/>
            </a:pPr>
            <a:endParaRPr lang="en-US" sz="3800" dirty="0">
              <a:latin typeface="Calibri" pitchFamily="34" charset="0"/>
              <a:cs typeface="Calibri" pitchFamily="34" charset="0"/>
            </a:endParaRPr>
          </a:p>
          <a:p>
            <a:r>
              <a:rPr lang="en-US" sz="3800" dirty="0" smtClean="0">
                <a:latin typeface="Calibri" pitchFamily="34" charset="0"/>
                <a:cs typeface="Calibri" pitchFamily="34" charset="0"/>
              </a:rPr>
              <a:t>JEA’s Experience – ½ Ton Pick up Truck</a:t>
            </a:r>
          </a:p>
          <a:p>
            <a:pPr lvl="1"/>
            <a:r>
              <a:rPr lang="en-US" sz="3800" dirty="0" smtClean="0">
                <a:latin typeface="Calibri" pitchFamily="34" charset="0"/>
                <a:cs typeface="Calibri" pitchFamily="34" charset="0"/>
              </a:rPr>
              <a:t>14,400 miles/</a:t>
            </a:r>
            <a:r>
              <a:rPr lang="en-US" sz="3800" dirty="0" err="1" smtClean="0">
                <a:latin typeface="Calibri" pitchFamily="34" charset="0"/>
                <a:cs typeface="Calibri" pitchFamily="34" charset="0"/>
              </a:rPr>
              <a:t>yr</a:t>
            </a:r>
            <a:r>
              <a:rPr lang="en-US" sz="3800" dirty="0" smtClean="0">
                <a:latin typeface="Calibri" pitchFamily="34" charset="0"/>
                <a:cs typeface="Calibri" pitchFamily="34" charset="0"/>
              </a:rPr>
              <a:t>, 12 mpg, $11,000 </a:t>
            </a:r>
            <a:r>
              <a:rPr lang="en-US" sz="3800" dirty="0" err="1" smtClean="0">
                <a:latin typeface="Calibri" pitchFamily="34" charset="0"/>
                <a:cs typeface="Calibri" pitchFamily="34" charset="0"/>
              </a:rPr>
              <a:t>nat</a:t>
            </a:r>
            <a:r>
              <a:rPr lang="en-US" sz="3800" dirty="0" smtClean="0">
                <a:latin typeface="Calibri" pitchFamily="34" charset="0"/>
                <a:cs typeface="Calibri" pitchFamily="34" charset="0"/>
              </a:rPr>
              <a:t> gas option</a:t>
            </a:r>
          </a:p>
          <a:p>
            <a:pPr lvl="1"/>
            <a:r>
              <a:rPr lang="en-US" sz="3800" dirty="0" smtClean="0">
                <a:latin typeface="Calibri" pitchFamily="34" charset="0"/>
                <a:cs typeface="Calibri" pitchFamily="34" charset="0"/>
              </a:rPr>
              <a:t>5.5 year breakeven, $6,214 Net Present Value over 10 year life</a:t>
            </a:r>
          </a:p>
          <a:p>
            <a:pPr lvl="2"/>
            <a:r>
              <a:rPr lang="en-US" sz="3800" dirty="0" smtClean="0">
                <a:latin typeface="Calibri" pitchFamily="34" charset="0"/>
                <a:cs typeface="Calibri" pitchFamily="34" charset="0"/>
              </a:rPr>
              <a:t>Excludes fueling station cost</a:t>
            </a:r>
          </a:p>
          <a:p>
            <a:pPr lvl="1"/>
            <a:endParaRPr lang="en-US" sz="3800" dirty="0">
              <a:latin typeface="Calibri" pitchFamily="34" charset="0"/>
              <a:cs typeface="Calibri" pitchFamily="34" charset="0"/>
            </a:endParaRPr>
          </a:p>
          <a:p>
            <a:r>
              <a:rPr lang="en-US" sz="3800" dirty="0" smtClean="0">
                <a:latin typeface="Calibri" pitchFamily="34" charset="0"/>
                <a:cs typeface="Calibri" pitchFamily="34" charset="0"/>
              </a:rPr>
              <a:t>Convert diesel to CNG/gasoline</a:t>
            </a:r>
          </a:p>
          <a:p>
            <a:pPr lvl="1"/>
            <a:r>
              <a:rPr lang="en-US" sz="3800" dirty="0" smtClean="0">
                <a:latin typeface="Calibri" pitchFamily="34" charset="0"/>
                <a:cs typeface="Calibri" pitchFamily="34" charset="0"/>
              </a:rPr>
              <a:t>14,400 miles/</a:t>
            </a:r>
            <a:r>
              <a:rPr lang="en-US" sz="3800" dirty="0" err="1" smtClean="0">
                <a:latin typeface="Calibri" pitchFamily="34" charset="0"/>
                <a:cs typeface="Calibri" pitchFamily="34" charset="0"/>
              </a:rPr>
              <a:t>yr</a:t>
            </a:r>
            <a:r>
              <a:rPr lang="en-US" sz="3800" dirty="0" smtClean="0">
                <a:latin typeface="Calibri" pitchFamily="34" charset="0"/>
                <a:cs typeface="Calibri" pitchFamily="34" charset="0"/>
              </a:rPr>
              <a:t>, 12 mpg, $3,000 conversion </a:t>
            </a:r>
          </a:p>
          <a:p>
            <a:pPr lvl="1"/>
            <a:r>
              <a:rPr lang="en-US" sz="3800" dirty="0" smtClean="0">
                <a:latin typeface="Calibri" pitchFamily="34" charset="0"/>
                <a:cs typeface="Calibri" pitchFamily="34" charset="0"/>
              </a:rPr>
              <a:t>1 year breakeven, $21,565 Net Present Value over 10 year life</a:t>
            </a:r>
          </a:p>
          <a:p>
            <a:pPr lvl="2"/>
            <a:r>
              <a:rPr lang="en-US" sz="3800" dirty="0" smtClean="0">
                <a:latin typeface="Calibri" pitchFamily="34" charset="0"/>
                <a:cs typeface="Calibri" pitchFamily="34" charset="0"/>
              </a:rPr>
              <a:t>$11,000 CNG option - $7,000 diesel option = $4,000 net  </a:t>
            </a:r>
          </a:p>
          <a:p>
            <a:pPr eaLnBrk="1" hangingPunct="1">
              <a:buNone/>
            </a:pPr>
            <a:endParaRPr lang="en-US" sz="2400" dirty="0" smtClean="0">
              <a:latin typeface="Calibri" pitchFamily="34" charset="0"/>
              <a:cs typeface="Calibri" pitchFamily="34" charset="0"/>
            </a:endParaRPr>
          </a:p>
          <a:p>
            <a:pPr eaLnBrk="1" hangingPunct="1">
              <a:buNone/>
            </a:pPr>
            <a:r>
              <a:rPr lang="en-US" sz="2400" dirty="0" smtClean="0">
                <a:latin typeface="Calibri" pitchFamily="34" charset="0"/>
                <a:cs typeface="Calibri" pitchFamily="34" charset="0"/>
              </a:rPr>
              <a:t>   </a:t>
            </a:r>
            <a:endParaRPr lang="en-US" sz="3200" dirty="0" smtClean="0">
              <a:latin typeface="Calibri" pitchFamily="34" charset="0"/>
              <a:cs typeface="Calibri" pitchFamily="34" charset="0"/>
            </a:endParaRPr>
          </a:p>
          <a:p>
            <a:pPr eaLnBrk="1" hangingPunct="1">
              <a:buFont typeface="Wingdings 2" pitchFamily="18" charset="2"/>
              <a:buNone/>
            </a:pPr>
            <a:endParaRPr lang="en-US" dirty="0" smtClean="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pPr>
              <a:defRPr/>
            </a:pPr>
            <a:fld id="{A7D36031-16B3-476F-B004-AE0AB7C034DA}" type="slidenum">
              <a:rPr lang="en-US" smtClean="0"/>
              <a:pPr>
                <a:defRPr/>
              </a:pPr>
              <a:t>7</a:t>
            </a:fld>
            <a:endParaRPr lang="en-US" dirty="0"/>
          </a:p>
        </p:txBody>
      </p:sp>
    </p:spTree>
    <p:extLst>
      <p:ext uri="{BB962C8B-B14F-4D97-AF65-F5344CB8AC3E}">
        <p14:creationId xmlns:p14="http://schemas.microsoft.com/office/powerpoint/2010/main" val="2225402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pPr eaLnBrk="1" hangingPunct="1">
              <a:defRPr/>
            </a:pPr>
            <a:r>
              <a:rPr lang="en-US" dirty="0" smtClean="0">
                <a:latin typeface="Calibri" pitchFamily="34" charset="0"/>
                <a:cs typeface="Calibri" pitchFamily="34" charset="0"/>
              </a:rPr>
              <a:t>ACTION ITEMS</a:t>
            </a:r>
            <a:endParaRPr lang="en-US" dirty="0">
              <a:latin typeface="Calibri" pitchFamily="34" charset="0"/>
              <a:cs typeface="Calibri" pitchFamily="34" charset="0"/>
            </a:endParaRPr>
          </a:p>
        </p:txBody>
      </p:sp>
      <p:sp>
        <p:nvSpPr>
          <p:cNvPr id="9219" name="Content Placeholder 2"/>
          <p:cNvSpPr>
            <a:spLocks noGrp="1"/>
          </p:cNvSpPr>
          <p:nvPr>
            <p:ph idx="1"/>
          </p:nvPr>
        </p:nvSpPr>
        <p:spPr>
          <a:xfrm>
            <a:off x="457200" y="1752600"/>
            <a:ext cx="8229600" cy="4821936"/>
          </a:xfrm>
        </p:spPr>
        <p:txBody>
          <a:bodyPr>
            <a:normAutofit/>
          </a:bodyPr>
          <a:lstStyle/>
          <a:p>
            <a:pPr marL="0" marR="0" indent="457200">
              <a:lnSpc>
                <a:spcPct val="115000"/>
              </a:lnSpc>
              <a:spcBef>
                <a:spcPts val="0"/>
              </a:spcBef>
              <a:spcAft>
                <a:spcPts val="1000"/>
              </a:spcAft>
            </a:pPr>
            <a:r>
              <a:rPr lang="en-US" sz="2400" dirty="0" smtClean="0">
                <a:latin typeface="Calibri"/>
                <a:ea typeface="Calibri"/>
                <a:cs typeface="Times New Roman"/>
              </a:rPr>
              <a:t>Arrange a meeting </a:t>
            </a:r>
            <a:r>
              <a:rPr lang="en-US" sz="2400" dirty="0">
                <a:latin typeface="Calibri"/>
                <a:ea typeface="Calibri"/>
                <a:cs typeface="Times New Roman"/>
              </a:rPr>
              <a:t>with </a:t>
            </a:r>
            <a:r>
              <a:rPr lang="en-US" sz="2400" dirty="0" smtClean="0">
                <a:latin typeface="Calibri"/>
                <a:ea typeface="Calibri"/>
                <a:cs typeface="Times New Roman"/>
              </a:rPr>
              <a:t>a representative of </a:t>
            </a:r>
            <a:r>
              <a:rPr lang="en-US" sz="2400" dirty="0">
                <a:latin typeface="Calibri"/>
                <a:ea typeface="Calibri"/>
                <a:cs typeface="Times New Roman"/>
              </a:rPr>
              <a:t>the </a:t>
            </a:r>
            <a:r>
              <a:rPr lang="en-US" sz="2400" dirty="0" smtClean="0">
                <a:latin typeface="Calibri"/>
                <a:ea typeface="Calibri"/>
                <a:cs typeface="Times New Roman"/>
              </a:rPr>
              <a:t>TREEDC loan </a:t>
            </a:r>
            <a:r>
              <a:rPr lang="en-US" sz="2400" dirty="0">
                <a:latin typeface="Calibri"/>
                <a:ea typeface="Calibri"/>
                <a:cs typeface="Times New Roman"/>
              </a:rPr>
              <a:t>program to get the finances lined </a:t>
            </a:r>
            <a:r>
              <a:rPr lang="en-US" sz="2400" dirty="0" smtClean="0">
                <a:latin typeface="Calibri"/>
                <a:ea typeface="Calibri"/>
                <a:cs typeface="Times New Roman"/>
              </a:rPr>
              <a:t>up;</a:t>
            </a:r>
          </a:p>
          <a:p>
            <a:pPr marL="0" marR="0" indent="0">
              <a:lnSpc>
                <a:spcPct val="115000"/>
              </a:lnSpc>
              <a:spcBef>
                <a:spcPts val="0"/>
              </a:spcBef>
              <a:spcAft>
                <a:spcPts val="1000"/>
              </a:spcAft>
              <a:buNone/>
            </a:pPr>
            <a:endParaRPr lang="en-US" sz="2400" dirty="0" smtClean="0">
              <a:latin typeface="Calibri"/>
              <a:ea typeface="Calibri"/>
              <a:cs typeface="Times New Roman"/>
            </a:endParaRPr>
          </a:p>
          <a:p>
            <a:pPr marL="0" marR="0" indent="457200">
              <a:lnSpc>
                <a:spcPct val="115000"/>
              </a:lnSpc>
              <a:spcBef>
                <a:spcPts val="0"/>
              </a:spcBef>
              <a:spcAft>
                <a:spcPts val="1000"/>
              </a:spcAft>
            </a:pPr>
            <a:r>
              <a:rPr lang="en-US" sz="2400" dirty="0" smtClean="0">
                <a:latin typeface="Calibri"/>
                <a:ea typeface="Calibri"/>
                <a:cs typeface="Times New Roman"/>
              </a:rPr>
              <a:t>Draft a Request </a:t>
            </a:r>
            <a:r>
              <a:rPr lang="en-US" sz="2400" dirty="0">
                <a:latin typeface="Calibri"/>
                <a:ea typeface="Calibri"/>
                <a:cs typeface="Times New Roman"/>
              </a:rPr>
              <a:t>for Bids to dealerships for the appropriate </a:t>
            </a:r>
            <a:r>
              <a:rPr lang="en-US" sz="2400" dirty="0" smtClean="0">
                <a:latin typeface="Calibri"/>
                <a:ea typeface="Calibri"/>
                <a:cs typeface="Times New Roman"/>
              </a:rPr>
              <a:t>vehicles;</a:t>
            </a:r>
          </a:p>
          <a:p>
            <a:pPr marL="0" marR="0" indent="0">
              <a:lnSpc>
                <a:spcPct val="115000"/>
              </a:lnSpc>
              <a:spcBef>
                <a:spcPts val="0"/>
              </a:spcBef>
              <a:spcAft>
                <a:spcPts val="1000"/>
              </a:spcAft>
              <a:buNone/>
            </a:pPr>
            <a:endParaRPr lang="en-US" sz="2400" dirty="0" smtClean="0">
              <a:latin typeface="Calibri"/>
              <a:ea typeface="Calibri"/>
              <a:cs typeface="Times New Roman"/>
            </a:endParaRPr>
          </a:p>
          <a:p>
            <a:pPr marL="0" marR="0" indent="457200">
              <a:lnSpc>
                <a:spcPct val="115000"/>
              </a:lnSpc>
              <a:spcBef>
                <a:spcPts val="0"/>
              </a:spcBef>
              <a:spcAft>
                <a:spcPts val="1000"/>
              </a:spcAft>
            </a:pPr>
            <a:r>
              <a:rPr lang="en-US" sz="2400" dirty="0" smtClean="0">
                <a:latin typeface="Calibri"/>
                <a:ea typeface="Calibri"/>
                <a:cs typeface="Times New Roman"/>
              </a:rPr>
              <a:t>Draft a </a:t>
            </a:r>
            <a:r>
              <a:rPr lang="en-US" sz="2400" dirty="0">
                <a:latin typeface="Calibri"/>
                <a:ea typeface="Calibri"/>
                <a:cs typeface="Times New Roman"/>
              </a:rPr>
              <a:t>Request for </a:t>
            </a:r>
            <a:r>
              <a:rPr lang="en-US" sz="2400" dirty="0" smtClean="0">
                <a:latin typeface="Calibri"/>
                <a:ea typeface="Calibri"/>
                <a:cs typeface="Times New Roman"/>
              </a:rPr>
              <a:t>Proposals </a:t>
            </a:r>
            <a:r>
              <a:rPr lang="en-US" sz="2400" dirty="0">
                <a:latin typeface="Calibri"/>
                <a:ea typeface="Calibri"/>
                <a:cs typeface="Times New Roman"/>
              </a:rPr>
              <a:t>to the station </a:t>
            </a:r>
            <a:r>
              <a:rPr lang="en-US" sz="2400" dirty="0" smtClean="0">
                <a:latin typeface="Calibri"/>
                <a:ea typeface="Calibri"/>
                <a:cs typeface="Times New Roman"/>
              </a:rPr>
              <a:t>builders/suppliers;</a:t>
            </a:r>
          </a:p>
          <a:p>
            <a:pPr marL="0" marR="0" indent="0">
              <a:lnSpc>
                <a:spcPct val="115000"/>
              </a:lnSpc>
              <a:spcBef>
                <a:spcPts val="0"/>
              </a:spcBef>
              <a:spcAft>
                <a:spcPts val="1000"/>
              </a:spcAft>
              <a:buNone/>
            </a:pPr>
            <a:endParaRPr lang="en-US" dirty="0">
              <a:latin typeface="Calibri"/>
              <a:ea typeface="Calibri"/>
              <a:cs typeface="Times New Roman"/>
            </a:endParaRPr>
          </a:p>
          <a:p>
            <a:pPr eaLnBrk="1" hangingPunct="1">
              <a:buFont typeface="Wingdings 2" pitchFamily="18" charset="2"/>
              <a:buNone/>
            </a:pPr>
            <a:endParaRPr lang="en-US" dirty="0" smtClean="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pPr>
              <a:defRPr/>
            </a:pPr>
            <a:fld id="{A7D36031-16B3-476F-B004-AE0AB7C034DA}" type="slidenum">
              <a:rPr lang="en-US" smtClean="0"/>
              <a:pPr>
                <a:defRPr/>
              </a:pPr>
              <a:t>8</a:t>
            </a:fld>
            <a:endParaRPr lang="en-US" dirty="0"/>
          </a:p>
        </p:txBody>
      </p:sp>
    </p:spTree>
    <p:extLst>
      <p:ext uri="{BB962C8B-B14F-4D97-AF65-F5344CB8AC3E}">
        <p14:creationId xmlns:p14="http://schemas.microsoft.com/office/powerpoint/2010/main" val="2225402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fontScale="90000"/>
          </a:bodyPr>
          <a:lstStyle/>
          <a:p>
            <a:r>
              <a:rPr lang="en-US" dirty="0" smtClean="0"/>
              <a:t>West Tennessee NGVs</a:t>
            </a:r>
            <a:endParaRPr lang="en-US" dirty="0"/>
          </a:p>
        </p:txBody>
      </p:sp>
      <p:sp>
        <p:nvSpPr>
          <p:cNvPr id="3" name="Content Placeholder 2"/>
          <p:cNvSpPr>
            <a:spLocks noGrp="1"/>
          </p:cNvSpPr>
          <p:nvPr>
            <p:ph idx="1"/>
          </p:nvPr>
        </p:nvSpPr>
        <p:spPr>
          <a:xfrm>
            <a:off x="457200" y="1371600"/>
            <a:ext cx="8229600" cy="4800600"/>
          </a:xfrm>
        </p:spPr>
        <p:txBody>
          <a:bodyPr>
            <a:normAutofit/>
          </a:bodyPr>
          <a:lstStyle/>
          <a:p>
            <a:pPr marL="109728" indent="0">
              <a:buNone/>
            </a:pPr>
            <a:r>
              <a:rPr lang="en-US" sz="2400" dirty="0">
                <a:latin typeface="Calibri"/>
                <a:ea typeface="Calibri"/>
                <a:cs typeface="Times New Roman"/>
              </a:rPr>
              <a:t>Small facilities already exist at Fayette/Hardeman Gas Utility District, Gibson Gas Utility District, Jackson Energy Authority, Paris/Henry County, </a:t>
            </a:r>
            <a:r>
              <a:rPr lang="en-US" sz="2400" dirty="0" smtClean="0">
                <a:latin typeface="Calibri"/>
                <a:ea typeface="Calibri"/>
                <a:cs typeface="Times New Roman"/>
              </a:rPr>
              <a:t>Parsons, </a:t>
            </a:r>
            <a:r>
              <a:rPr lang="en-US" sz="2400" dirty="0">
                <a:latin typeface="Calibri"/>
                <a:ea typeface="Calibri"/>
                <a:cs typeface="Times New Roman"/>
              </a:rPr>
              <a:t>and MLG&amp;W in Memphis is going full bore with 5 large public access stations. </a:t>
            </a:r>
            <a:endParaRPr lang="en-US" sz="2400" dirty="0"/>
          </a:p>
        </p:txBody>
      </p:sp>
      <p:sp>
        <p:nvSpPr>
          <p:cNvPr id="4" name="Slide Number Placeholder 3"/>
          <p:cNvSpPr>
            <a:spLocks noGrp="1"/>
          </p:cNvSpPr>
          <p:nvPr>
            <p:ph type="sldNum" sz="quarter" idx="12"/>
          </p:nvPr>
        </p:nvSpPr>
        <p:spPr/>
        <p:txBody>
          <a:bodyPr/>
          <a:lstStyle/>
          <a:p>
            <a:pPr>
              <a:defRPr/>
            </a:pPr>
            <a:fld id="{A7D36031-16B3-476F-B004-AE0AB7C034DA}" type="slidenum">
              <a:rPr lang="en-US" smtClean="0"/>
              <a:pPr>
                <a:defRPr/>
              </a:pPr>
              <a:t>9</a:t>
            </a:fld>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2969" t="44500" r="15625" b="27750"/>
          <a:stretch/>
        </p:blipFill>
        <p:spPr bwMode="auto">
          <a:xfrm>
            <a:off x="381000" y="3505200"/>
            <a:ext cx="829601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6026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2627</TotalTime>
  <Words>940</Words>
  <Application>Microsoft Office PowerPoint</Application>
  <PresentationFormat>On-screen Show (4:3)</PresentationFormat>
  <Paragraphs>90</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NATURAL GAS VEHICLES</vt:lpstr>
      <vt:lpstr>THE STRATEGY</vt:lpstr>
      <vt:lpstr>FUELING FACILITIES/TENNESSEE OPTIONS</vt:lpstr>
      <vt:lpstr>FUELING FACILITIES/ OPTIONS, con’t</vt:lpstr>
      <vt:lpstr>VEHICLES</vt:lpstr>
      <vt:lpstr>FINANCING</vt:lpstr>
      <vt:lpstr>LONG TERM, EVEN ONE NGV SAVES MONEY</vt:lpstr>
      <vt:lpstr>ACTION ITEMS</vt:lpstr>
      <vt:lpstr>West Tennessee NGVs</vt:lpstr>
      <vt:lpstr>WHAT IS CLEAN CITIES?</vt:lpstr>
      <vt:lpstr>LET’S ROLL!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ELK RIVER PUBLIC UTILITY DISTRICT</dc:title>
  <dc:creator>Becky Huddleston</dc:creator>
  <cp:lastModifiedBy>owner</cp:lastModifiedBy>
  <cp:revision>232</cp:revision>
  <dcterms:created xsi:type="dcterms:W3CDTF">2012-02-02T15:44:21Z</dcterms:created>
  <dcterms:modified xsi:type="dcterms:W3CDTF">2013-09-06T13:19:38Z</dcterms:modified>
</cp:coreProperties>
</file>